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1"/>
  </p:notesMasterIdLst>
  <p:handoutMasterIdLst>
    <p:handoutMasterId r:id="rId52"/>
  </p:handoutMasterIdLst>
  <p:sldIdLst>
    <p:sldId id="329" r:id="rId2"/>
    <p:sldId id="257" r:id="rId3"/>
    <p:sldId id="1471" r:id="rId4"/>
    <p:sldId id="1472" r:id="rId5"/>
    <p:sldId id="1400" r:id="rId6"/>
    <p:sldId id="1403" r:id="rId7"/>
    <p:sldId id="1404" r:id="rId8"/>
    <p:sldId id="1473" r:id="rId9"/>
    <p:sldId id="1474" r:id="rId10"/>
    <p:sldId id="1475" r:id="rId11"/>
    <p:sldId id="1476" r:id="rId12"/>
    <p:sldId id="1487" r:id="rId13"/>
    <p:sldId id="1488" r:id="rId14"/>
    <p:sldId id="1425" r:id="rId15"/>
    <p:sldId id="1417" r:id="rId16"/>
    <p:sldId id="1418" r:id="rId17"/>
    <p:sldId id="1489" r:id="rId18"/>
    <p:sldId id="1490" r:id="rId19"/>
    <p:sldId id="1491" r:id="rId20"/>
    <p:sldId id="1501" r:id="rId21"/>
    <p:sldId id="1502" r:id="rId22"/>
    <p:sldId id="1426" r:id="rId23"/>
    <p:sldId id="1421" r:id="rId24"/>
    <p:sldId id="1513" r:id="rId25"/>
    <p:sldId id="1514" r:id="rId26"/>
    <p:sldId id="1503" r:id="rId27"/>
    <p:sldId id="1504" r:id="rId28"/>
    <p:sldId id="1505" r:id="rId29"/>
    <p:sldId id="1515" r:id="rId30"/>
    <p:sldId id="1516" r:id="rId31"/>
    <p:sldId id="1518" r:id="rId32"/>
    <p:sldId id="1519" r:id="rId33"/>
    <p:sldId id="1520" r:id="rId34"/>
    <p:sldId id="1530" r:id="rId35"/>
    <p:sldId id="1531" r:id="rId36"/>
    <p:sldId id="1532" r:id="rId37"/>
    <p:sldId id="1533" r:id="rId38"/>
    <p:sldId id="1534" r:id="rId39"/>
    <p:sldId id="1537" r:id="rId40"/>
    <p:sldId id="1539" r:id="rId41"/>
    <p:sldId id="1540" r:id="rId42"/>
    <p:sldId id="1535" r:id="rId43"/>
    <p:sldId id="1536" r:id="rId44"/>
    <p:sldId id="1253" r:id="rId45"/>
    <p:sldId id="1254" r:id="rId46"/>
    <p:sldId id="1517" r:id="rId47"/>
    <p:sldId id="1194" r:id="rId48"/>
    <p:sldId id="804" r:id="rId49"/>
    <p:sldId id="964" r:id="rId50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26" Type="http://schemas.openxmlformats.org/officeDocument/2006/relationships/slide" Target="slides/slide30.xml"/><Relationship Id="rId21" Type="http://schemas.openxmlformats.org/officeDocument/2006/relationships/slide" Target="slides/slide25.xml"/><Relationship Id="rId34" Type="http://schemas.openxmlformats.org/officeDocument/2006/relationships/slide" Target="slides/slide40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33" Type="http://schemas.openxmlformats.org/officeDocument/2006/relationships/slide" Target="slides/slide39.xml"/><Relationship Id="rId2" Type="http://schemas.openxmlformats.org/officeDocument/2006/relationships/slide" Target="slides/slide2.xml"/><Relationship Id="rId16" Type="http://schemas.openxmlformats.org/officeDocument/2006/relationships/slide" Target="slides/slide19.xml"/><Relationship Id="rId20" Type="http://schemas.openxmlformats.org/officeDocument/2006/relationships/slide" Target="slides/slide24.xml"/><Relationship Id="rId29" Type="http://schemas.openxmlformats.org/officeDocument/2006/relationships/slide" Target="slides/slide34.xml"/><Relationship Id="rId1" Type="http://schemas.openxmlformats.org/officeDocument/2006/relationships/slide" Target="slides/slide1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8.xml"/><Relationship Id="rId32" Type="http://schemas.openxmlformats.org/officeDocument/2006/relationships/slide" Target="slides/slide38.xml"/><Relationship Id="rId37" Type="http://schemas.openxmlformats.org/officeDocument/2006/relationships/slide" Target="slides/slide43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7.xml"/><Relationship Id="rId28" Type="http://schemas.openxmlformats.org/officeDocument/2006/relationships/slide" Target="slides/slide33.xml"/><Relationship Id="rId36" Type="http://schemas.openxmlformats.org/officeDocument/2006/relationships/slide" Target="slides/slide42.xml"/><Relationship Id="rId10" Type="http://schemas.openxmlformats.org/officeDocument/2006/relationships/slide" Target="slides/slide12.xml"/><Relationship Id="rId19" Type="http://schemas.openxmlformats.org/officeDocument/2006/relationships/slide" Target="slides/slide23.xml"/><Relationship Id="rId31" Type="http://schemas.openxmlformats.org/officeDocument/2006/relationships/slide" Target="slides/slide37.xml"/><Relationship Id="rId4" Type="http://schemas.openxmlformats.org/officeDocument/2006/relationships/slide" Target="slides/slide4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6.xml"/><Relationship Id="rId27" Type="http://schemas.openxmlformats.org/officeDocument/2006/relationships/slide" Target="slides/slide32.xml"/><Relationship Id="rId30" Type="http://schemas.openxmlformats.org/officeDocument/2006/relationships/slide" Target="slides/slide35.xml"/><Relationship Id="rId35" Type="http://schemas.openxmlformats.org/officeDocument/2006/relationships/slide" Target="slides/slide41.xml"/><Relationship Id="rId8" Type="http://schemas.openxmlformats.org/officeDocument/2006/relationships/slide" Target="slides/slide10.xml"/><Relationship Id="rId3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31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EA50352-89CD-4D12-8FAE-BDDC37CC7E2F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10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11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715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015881E-5ABB-4B08-ACA4-F55F2C87B168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82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E290E83-C1F2-43A2-A572-4D90EDC210A7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72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359F609-6B1D-45F9-B950-4B59A78243D9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907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82E7095-7F85-4370-AEF0-FCFBF9BF06E9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6010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3A576-3C53-4C82-B8EE-8D912C1FFC50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42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C91F956-4F33-421D-9833-7B385DC1284F}" type="slidenum">
              <a:rPr lang="en-US" altLang="zh-TW" smtClean="0"/>
              <a:pPr eaLnBrk="1" hangingPunct="1">
                <a:spcBef>
                  <a:spcPct val="0"/>
                </a:spcBef>
              </a:pPr>
              <a:t>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2528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4DB5601-51D5-4FBD-8C13-70653A2D96C1}" type="slidenum">
              <a:rPr lang="en-US" altLang="zh-TW" smtClean="0"/>
              <a:pPr eaLnBrk="1" hangingPunct="1">
                <a:spcBef>
                  <a:spcPct val="0"/>
                </a:spcBef>
              </a:pPr>
              <a:t>9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2016/7/28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YG2yY_u0m1aotcA4hrRgQ" TargetMode="External"/><Relationship Id="rId3" Type="http://schemas.openxmlformats.org/officeDocument/2006/relationships/hyperlink" Target="mailto:prgbruce@gmail.com" TargetMode="External"/><Relationship Id="rId7" Type="http://schemas.openxmlformats.org/officeDocument/2006/relationships/hyperlink" Target="http://arduino.kktix.cc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Arduino.Taiwan/" TargetMode="External"/><Relationship Id="rId5" Type="http://schemas.openxmlformats.org/officeDocument/2006/relationships/hyperlink" Target="https://github.com/brucetsao/BruceCourses/tree/master/20160728_NTU" TargetMode="External"/><Relationship Id="rId4" Type="http://schemas.openxmlformats.org/officeDocument/2006/relationships/hyperlink" Target="http://taiwanarduino.blogspot.tw/" TargetMode="External"/><Relationship Id="rId9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u.com.tw/store/ultima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2420888"/>
            <a:ext cx="7077546" cy="1524000"/>
          </a:xfrm>
        </p:spPr>
        <p:txBody>
          <a:bodyPr/>
          <a:lstStyle/>
          <a:p>
            <a:pPr algn="ctr"/>
            <a:r>
              <a:rPr lang="zh-TW" altLang="en-US" sz="4000" b="1" dirty="0"/>
              <a:t>創意變形車</a:t>
            </a:r>
            <a:r>
              <a:rPr lang="zh-TW" altLang="en-US" sz="4000" b="1" dirty="0" smtClean="0"/>
              <a:t>設計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zh-TW" altLang="en-US" sz="4000" b="1" dirty="0"/>
              <a:t>擴充模組控制介紹</a:t>
            </a:r>
            <a:endParaRPr lang="zh-TW" altLang="zh-TW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台灣大學台大創新設計學院</a:t>
            </a:r>
            <a:endParaRPr lang="en-US" altLang="zh-TW" sz="22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105</a:t>
            </a:r>
            <a:r>
              <a:rPr lang="zh-TW" altLang="en-US" sz="2200" dirty="0" smtClean="0"/>
              <a:t>年</a:t>
            </a:r>
            <a:r>
              <a:rPr lang="en-US" altLang="zh-TW" sz="2200" dirty="0" smtClean="0"/>
              <a:t>7</a:t>
            </a:r>
            <a:r>
              <a:rPr lang="zh-TW" altLang="en-US" sz="2200" dirty="0" smtClean="0"/>
              <a:t>月</a:t>
            </a:r>
            <a:r>
              <a:rPr lang="en-US" altLang="zh-TW" sz="2200" dirty="0" smtClean="0"/>
              <a:t>28</a:t>
            </a:r>
            <a:r>
              <a:rPr lang="zh-TW" altLang="en-US" sz="2200" dirty="0" smtClean="0"/>
              <a:t>日</a:t>
            </a:r>
            <a:endParaRPr lang="zh-TW" altLang="en-US" sz="2200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舵機轉速簡圖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098" name="Picture 2" descr="舵機轉速簡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00807"/>
            <a:ext cx="3744416" cy="484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0497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zh-TW" dirty="0"/>
              <a:t>簡易舵機控制線路圖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123" name="Picture 3" descr="D:\永忠研究\開課\台大創新設計學院\201607台大開課\線路圖\舵機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59942"/>
            <a:ext cx="5973763" cy="510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0497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BT_Car02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306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BT_Car02</a:t>
            </a:r>
            <a:r>
              <a:rPr lang="zh-TW" altLang="en-US" b="1" dirty="0" smtClean="0"/>
              <a:t>程式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Servo.h</a:t>
            </a:r>
            <a:r>
              <a:rPr lang="en-US" altLang="zh-TW" kern="0" dirty="0"/>
              <a:t>&gt;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使用</a:t>
            </a:r>
            <a:r>
              <a:rPr lang="zh-TW" altLang="en-US" kern="0" dirty="0"/>
              <a:t>舵</a:t>
            </a:r>
            <a:r>
              <a:rPr lang="zh-TW" altLang="en-US" kern="0" dirty="0" smtClean="0"/>
              <a:t>機控制</a:t>
            </a:r>
            <a:r>
              <a:rPr lang="zh-TW" altLang="en-US" kern="0" dirty="0" smtClean="0"/>
              <a:t>物件</a:t>
            </a:r>
            <a:endParaRPr lang="en-US" altLang="zh-TW" kern="0" dirty="0" smtClean="0"/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Servo1Pin </a:t>
            </a:r>
            <a:r>
              <a:rPr lang="it-IT" altLang="zh-TW" kern="0" dirty="0" smtClean="0">
                <a:latin typeface="標楷體" pitchFamily="65" charset="-120"/>
              </a:rPr>
              <a:t>12		</a:t>
            </a:r>
            <a:r>
              <a:rPr lang="zh-TW" altLang="en-US" kern="0" dirty="0" smtClean="0">
                <a:latin typeface="標楷體" pitchFamily="65" charset="-120"/>
              </a:rPr>
              <a:t>第一個舵機控制腳位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Servo2Pin </a:t>
            </a:r>
            <a:r>
              <a:rPr lang="it-IT" altLang="zh-TW" kern="0" dirty="0" smtClean="0">
                <a:latin typeface="標楷體" pitchFamily="65" charset="-120"/>
              </a:rPr>
              <a:t>13		</a:t>
            </a:r>
            <a:r>
              <a:rPr lang="zh-TW" altLang="en-US" kern="0" dirty="0" smtClean="0">
                <a:latin typeface="標楷體" pitchFamily="65" charset="-120"/>
              </a:rPr>
              <a:t>第二個</a:t>
            </a:r>
            <a:r>
              <a:rPr lang="zh-TW" altLang="en-US" kern="0" dirty="0">
                <a:latin typeface="標楷體" pitchFamily="65" charset="-120"/>
              </a:rPr>
              <a:t>舵機控制腳位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Servo myservo1</a:t>
            </a:r>
            <a:r>
              <a:rPr lang="it-IT" altLang="zh-TW" kern="0" dirty="0" smtClean="0">
                <a:latin typeface="標楷體" pitchFamily="65" charset="-120"/>
              </a:rPr>
              <a:t>;			</a:t>
            </a:r>
            <a:r>
              <a:rPr lang="zh-TW" altLang="en-US" kern="0" dirty="0" smtClean="0">
                <a:latin typeface="標楷體" pitchFamily="65" charset="-120"/>
              </a:rPr>
              <a:t>產生第一個</a:t>
            </a:r>
            <a:r>
              <a:rPr lang="zh-TW" altLang="en-US" kern="0" dirty="0">
                <a:latin typeface="標楷體" pitchFamily="65" charset="-120"/>
              </a:rPr>
              <a:t>舵</a:t>
            </a:r>
            <a:r>
              <a:rPr lang="zh-TW" altLang="en-US" kern="0" dirty="0" smtClean="0">
                <a:latin typeface="標楷體" pitchFamily="65" charset="-120"/>
              </a:rPr>
              <a:t>機物件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Servo myservo2;</a:t>
            </a:r>
            <a:r>
              <a:rPr lang="it-IT" altLang="zh-TW" kern="0" dirty="0" smtClean="0">
                <a:latin typeface="標楷體" pitchFamily="65" charset="-120"/>
              </a:rPr>
              <a:t>			</a:t>
            </a:r>
            <a:r>
              <a:rPr lang="zh-TW" altLang="en-US" kern="0" dirty="0">
                <a:latin typeface="標楷體" pitchFamily="65" charset="-120"/>
              </a:rPr>
              <a:t>產生</a:t>
            </a:r>
            <a:r>
              <a:rPr lang="zh-TW" altLang="en-US" kern="0" dirty="0" smtClean="0">
                <a:latin typeface="標楷體" pitchFamily="65" charset="-120"/>
              </a:rPr>
              <a:t>第二個</a:t>
            </a:r>
            <a:r>
              <a:rPr lang="zh-TW" altLang="en-US" kern="0" dirty="0">
                <a:latin typeface="標楷體" pitchFamily="65" charset="-120"/>
              </a:rPr>
              <a:t>舵機物件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myservo1.attach(Servo1Pin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第一個舵</a:t>
            </a:r>
            <a:r>
              <a:rPr lang="zh-TW" altLang="en-US" kern="0" dirty="0" smtClean="0">
                <a:latin typeface="標楷體" pitchFamily="65" charset="-120"/>
              </a:rPr>
              <a:t>機連接</a:t>
            </a:r>
            <a:r>
              <a:rPr lang="zh-TW" altLang="en-US" kern="0" dirty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myservo2.attach(Servo2Pin);</a:t>
            </a:r>
            <a:r>
              <a:rPr lang="zh-TW" altLang="en-US" kern="0" dirty="0" smtClean="0">
                <a:latin typeface="標楷體" pitchFamily="65" charset="-120"/>
              </a:rPr>
              <a:t>第二個</a:t>
            </a:r>
            <a:r>
              <a:rPr lang="zh-TW" altLang="en-US" kern="0" dirty="0">
                <a:latin typeface="標楷體" pitchFamily="65" charset="-120"/>
              </a:rPr>
              <a:t>舵機連接腳位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Servo1Action(</a:t>
            </a:r>
            <a:r>
              <a:rPr lang="en-US" altLang="zh-TW" kern="0" dirty="0" err="1" smtClean="0">
                <a:latin typeface="標楷體" pitchFamily="65" charset="-120"/>
              </a:rPr>
              <a:t>int</a:t>
            </a:r>
            <a:r>
              <a:rPr lang="en-US" altLang="zh-TW" kern="0" dirty="0" smtClean="0">
                <a:latin typeface="標楷體" pitchFamily="65" charset="-120"/>
              </a:rPr>
              <a:t> </a:t>
            </a:r>
            <a:r>
              <a:rPr lang="en-US" altLang="zh-TW" kern="0" dirty="0">
                <a:latin typeface="標楷體" pitchFamily="65" charset="-120"/>
              </a:rPr>
              <a:t>angle)	</a:t>
            </a:r>
            <a:r>
              <a:rPr lang="zh-TW" altLang="en-US" kern="0" dirty="0">
                <a:latin typeface="標楷體" pitchFamily="65" charset="-120"/>
              </a:rPr>
              <a:t>傳送第一個舵機</a:t>
            </a:r>
            <a:r>
              <a:rPr lang="zh-TW" altLang="en-US" kern="0" dirty="0" smtClean="0">
                <a:latin typeface="標楷體" pitchFamily="65" charset="-120"/>
              </a:rPr>
              <a:t>動作</a:t>
            </a:r>
            <a:r>
              <a:rPr lang="en-US" altLang="zh-TW" kern="0" dirty="0">
                <a:latin typeface="標楷體" pitchFamily="65" charset="-120"/>
              </a:rPr>
              <a:t>Servo2Action(</a:t>
            </a: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angle)	</a:t>
            </a:r>
            <a:r>
              <a:rPr lang="zh-TW" altLang="en-US" kern="0" dirty="0">
                <a:latin typeface="標楷體" pitchFamily="65" charset="-120"/>
              </a:rPr>
              <a:t>傳送</a:t>
            </a:r>
            <a:r>
              <a:rPr lang="zh-TW" altLang="en-US" kern="0" dirty="0" smtClean="0">
                <a:latin typeface="標楷體" pitchFamily="65" charset="-120"/>
              </a:rPr>
              <a:t>第</a:t>
            </a:r>
            <a:r>
              <a:rPr lang="zh-TW" altLang="en-US" kern="0" dirty="0">
                <a:latin typeface="標楷體" pitchFamily="65" charset="-120"/>
              </a:rPr>
              <a:t>二</a:t>
            </a:r>
            <a:r>
              <a:rPr lang="zh-TW" altLang="en-US" kern="0" dirty="0" smtClean="0">
                <a:latin typeface="標楷體" pitchFamily="65" charset="-120"/>
              </a:rPr>
              <a:t>個</a:t>
            </a:r>
            <a:r>
              <a:rPr lang="zh-TW" altLang="en-US" kern="0" dirty="0">
                <a:latin typeface="標楷體" pitchFamily="65" charset="-120"/>
              </a:rPr>
              <a:t>舵機動作</a:t>
            </a:r>
          </a:p>
          <a:p>
            <a:pPr>
              <a:defRPr/>
            </a:pPr>
            <a:endParaRPr lang="zh-TW" altLang="en-US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12418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超音波感測模組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44087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en-US" altLang="zh-TW" dirty="0" smtClean="0"/>
              <a:t>SR-04 </a:t>
            </a:r>
            <a:r>
              <a:rPr kumimoji="0" lang="zh-TW" altLang="en-US" dirty="0" smtClean="0"/>
              <a:t>正面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Picture 2" descr="HC-SR04正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0" b="15230"/>
          <a:stretch>
            <a:fillRect/>
          </a:stretch>
        </p:blipFill>
        <p:spPr bwMode="auto">
          <a:xfrm>
            <a:off x="2123728" y="1628800"/>
            <a:ext cx="5964138" cy="417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en-US" altLang="zh-TW" dirty="0"/>
              <a:t>SR-04 </a:t>
            </a:r>
            <a:r>
              <a:rPr kumimoji="0" lang="zh-TW" altLang="en-US" dirty="0"/>
              <a:t>背</a:t>
            </a:r>
            <a:r>
              <a:rPr kumimoji="0" lang="zh-TW" altLang="en-US" dirty="0" smtClean="0"/>
              <a:t>面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7170" name="Picture 2" descr="HC-SR04背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264696" cy="395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zh-TW" dirty="0"/>
              <a:t>超音波測距模組規格</a:t>
            </a:r>
            <a:r>
              <a:rPr lang="en-US" altLang="zh-TW" dirty="0"/>
              <a:t>(HC-SR04)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327569"/>
              </p:ext>
            </p:extLst>
          </p:nvPr>
        </p:nvGraphicFramePr>
        <p:xfrm>
          <a:off x="467544" y="1484784"/>
          <a:ext cx="8280920" cy="488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4477"/>
                <a:gridCol w="6176443"/>
              </a:tblGrid>
              <a:tr h="0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電氣特性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規格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電壓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5V DC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電流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t-IT" sz="1800" kern="100" dirty="0">
                          <a:effectLst/>
                          <a:latin typeface="+mn-ea"/>
                          <a:ea typeface="+mn-ea"/>
                        </a:rPr>
                        <a:t>15mA Typ. &lt;2mA  50mA Max.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角度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&lt;15°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工作頻率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40kHz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量測距離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2cm – 400 cm or 1" - 13ft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可量測最長距離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可量測最短距離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2cm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解析度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 dirty="0">
                          <a:effectLst/>
                          <a:latin typeface="+mn-ea"/>
                          <a:ea typeface="+mn-ea"/>
                        </a:rPr>
                        <a:t>最大</a:t>
                      </a: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 0.3 cm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驅動訊號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10uS TTL level pulse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回應脈波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Input TTL lever signal and the range in proportion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  <a:latin typeface="+mn-ea"/>
                          <a:ea typeface="+mn-ea"/>
                        </a:rPr>
                        <a:t>尺寸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+mn-ea"/>
                          <a:ea typeface="+mn-ea"/>
                        </a:rPr>
                        <a:t>45mm x 20mm x 15mm</a:t>
                      </a:r>
                      <a:endParaRPr lang="zh-TW" sz="1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HC-SR04</a:t>
            </a:r>
            <a:r>
              <a:rPr lang="zh-TW" altLang="zh-TW" dirty="0"/>
              <a:t>超音波模組接腳表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604960"/>
              </p:ext>
            </p:extLst>
          </p:nvPr>
        </p:nvGraphicFramePr>
        <p:xfrm>
          <a:off x="611560" y="1988840"/>
          <a:ext cx="8136904" cy="289863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{5FD0F851-EC5A-4D38-B0AD-8093EC10F338}</a:tableStyleId>
              </a:tblPr>
              <a:tblGrid>
                <a:gridCol w="1998722"/>
                <a:gridCol w="1705841"/>
                <a:gridCol w="1408005"/>
                <a:gridCol w="3024336"/>
              </a:tblGrid>
              <a:tr h="1252716">
                <a:tc rowSpan="4">
                  <a:txBody>
                    <a:bodyPr/>
                    <a:lstStyle/>
                    <a:p>
                      <a:pPr marL="71755" marR="71755"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HC-SR04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Trig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2400" kern="0" dirty="0" smtClean="0">
                          <a:effectLst/>
                        </a:rPr>
                        <a:t>pin 4</a:t>
                      </a:r>
                      <a:endParaRPr lang="zh-TW" alt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>
                          <a:effectLst/>
                        </a:rPr>
                        <a:t>超音波模組驅動訊號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</a:rPr>
                        <a:t>Echo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pin 5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超音波模組資料接收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5V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5V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5V </a:t>
                      </a:r>
                      <a:r>
                        <a:rPr lang="zh-TW" sz="2400" kern="0">
                          <a:effectLst/>
                        </a:rPr>
                        <a:t>陽極接點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2641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GND</a:t>
                      </a:r>
                      <a:endParaRPr lang="zh-TW" sz="24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</a:rPr>
                        <a:t> </a:t>
                      </a:r>
                      <a:r>
                        <a:rPr lang="en-US" sz="2400" kern="0" dirty="0" err="1">
                          <a:effectLst/>
                        </a:rPr>
                        <a:t>Gnd</a:t>
                      </a:r>
                      <a:r>
                        <a:rPr lang="en-US" sz="2400" kern="0" dirty="0">
                          <a:effectLst/>
                        </a:rPr>
                        <a:t> 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</a:rPr>
                        <a:t>共地接點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HC-SR04</a:t>
            </a:r>
            <a:r>
              <a:rPr lang="zh-TW" altLang="zh-TW" dirty="0"/>
              <a:t>超音波模組接</a:t>
            </a:r>
            <a:r>
              <a:rPr lang="zh-TW" altLang="zh-TW" dirty="0" smtClean="0"/>
              <a:t>腳</a:t>
            </a:r>
            <a:r>
              <a:rPr lang="zh-TW" altLang="en-US" dirty="0"/>
              <a:t>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0242" name="Picture 2" descr="D:\永忠研究\開課\台大創新設計學院\201607台大開課\線路圖\超音波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264696" cy="527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630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836712"/>
            <a:ext cx="7715250" cy="5255766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手機篇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安裝</a:t>
            </a:r>
            <a:r>
              <a:rPr lang="en-US" altLang="zh-TW" sz="2000" b="1" dirty="0">
                <a:solidFill>
                  <a:srgbClr val="E56700"/>
                </a:solidFill>
              </a:rPr>
              <a:t>Bluetooth RC </a:t>
            </a:r>
            <a:r>
              <a:rPr lang="en-US" altLang="zh-TW" sz="2000" b="1" dirty="0" smtClean="0">
                <a:solidFill>
                  <a:srgbClr val="E56700"/>
                </a:solidFill>
              </a:rPr>
              <a:t>APPs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 應用程式</a:t>
            </a:r>
            <a:endParaRPr lang="zh-TW" altLang="en-US" sz="2000" b="1" dirty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手機安裝藍芽裝置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機械車安裝藍芽篇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安裝藍芽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麵包版安裝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藍芽電路安裝</a:t>
            </a:r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系統開發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啟動開發環境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讀取</a:t>
            </a:r>
            <a:r>
              <a:rPr lang="en-US" altLang="zh-TW" sz="2000" b="1" dirty="0" err="1">
                <a:solidFill>
                  <a:srgbClr val="E56700"/>
                </a:solidFill>
              </a:rPr>
              <a:t>BT_Talk</a:t>
            </a:r>
            <a:r>
              <a:rPr lang="zh-TW" altLang="en-US" sz="2000" b="1" dirty="0">
                <a:solidFill>
                  <a:srgbClr val="E56700"/>
                </a:solidFill>
              </a:rPr>
              <a:t>資料</a:t>
            </a: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b="1" dirty="0" err="1">
                <a:solidFill>
                  <a:srgbClr val="E56700"/>
                </a:solidFill>
              </a:rPr>
              <a:t>BluetoothRC</a:t>
            </a:r>
            <a:r>
              <a:rPr lang="zh-TW" altLang="en-US" sz="2000" b="1" dirty="0">
                <a:solidFill>
                  <a:srgbClr val="E56700"/>
                </a:solidFill>
              </a:rPr>
              <a:t>應用程式通訊測試</a:t>
            </a: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b="1" dirty="0">
                <a:solidFill>
                  <a:srgbClr val="E56700"/>
                </a:solidFill>
              </a:rPr>
              <a:t>藍芽控制機械</a:t>
            </a:r>
            <a:r>
              <a:rPr lang="zh-TW" altLang="en-US" sz="2000" b="1" dirty="0" smtClean="0">
                <a:solidFill>
                  <a:srgbClr val="E56700"/>
                </a:solidFill>
              </a:rPr>
              <a:t>車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BT_Car03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64398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BT_Car03</a:t>
            </a:r>
            <a:r>
              <a:rPr lang="zh-TW" altLang="en-US" b="1" dirty="0" smtClean="0"/>
              <a:t>程式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EchoPin  5     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it-IT" altLang="zh-TW" kern="0" dirty="0">
                <a:latin typeface="標楷體" pitchFamily="65" charset="-120"/>
              </a:rPr>
              <a:t>Echo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#</a:t>
            </a:r>
            <a:r>
              <a:rPr lang="it-IT" altLang="zh-TW" kern="0" dirty="0">
                <a:latin typeface="標楷體" pitchFamily="65" charset="-120"/>
              </a:rPr>
              <a:t>define TrigPin  4 </a:t>
            </a:r>
            <a:r>
              <a:rPr lang="it-IT" altLang="zh-TW" kern="0" dirty="0" smtClean="0">
                <a:latin typeface="標楷體" pitchFamily="65" charset="-120"/>
              </a:rPr>
              <a:t>		Trig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pinMode(EchoPin</a:t>
            </a:r>
            <a:r>
              <a:rPr lang="it-IT" altLang="zh-TW" kern="0" dirty="0">
                <a:latin typeface="標楷體" pitchFamily="65" charset="-120"/>
              </a:rPr>
              <a:t>, INPUT); </a:t>
            </a:r>
            <a:r>
              <a:rPr lang="zh-TW" altLang="en-US" kern="0" dirty="0">
                <a:latin typeface="標楷體" pitchFamily="65" charset="-120"/>
              </a:rPr>
              <a:t>設定</a:t>
            </a:r>
            <a:r>
              <a:rPr lang="it-IT" altLang="zh-TW" kern="0" dirty="0" smtClean="0">
                <a:latin typeface="標楷體" pitchFamily="65" charset="-120"/>
              </a:rPr>
              <a:t>Echo</a:t>
            </a:r>
            <a:r>
              <a:rPr lang="zh-TW" altLang="en-US" kern="0" dirty="0" smtClean="0">
                <a:latin typeface="標楷體" pitchFamily="65" charset="-120"/>
              </a:rPr>
              <a:t>腳位輸入</a:t>
            </a:r>
            <a:r>
              <a:rPr lang="it-IT" altLang="zh-TW" kern="0" dirty="0" smtClean="0">
                <a:latin typeface="標楷體" pitchFamily="65" charset="-120"/>
              </a:rPr>
              <a:t> 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pinMode(TrigPin</a:t>
            </a:r>
            <a:r>
              <a:rPr lang="it-IT" altLang="zh-TW" kern="0" dirty="0">
                <a:latin typeface="標楷體" pitchFamily="65" charset="-120"/>
              </a:rPr>
              <a:t>, OUTPUT</a:t>
            </a:r>
            <a:r>
              <a:rPr lang="it-IT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設定</a:t>
            </a:r>
            <a:r>
              <a:rPr lang="it-IT" altLang="zh-TW" kern="0" dirty="0">
                <a:latin typeface="標楷體" pitchFamily="65" charset="-120"/>
              </a:rPr>
              <a:t>Tri</a:t>
            </a:r>
            <a:r>
              <a:rPr lang="zh-TW" altLang="en-US" kern="0" dirty="0" smtClean="0">
                <a:latin typeface="標楷體" pitchFamily="65" charset="-120"/>
              </a:rPr>
              <a:t>腳位輸出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HC04_ultrasonic</a:t>
            </a:r>
            <a:r>
              <a:rPr lang="it-IT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使用超音波感測器量測距離</a:t>
            </a:r>
            <a:endParaRPr lang="it-IT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91139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</p:spTree>
    <p:extLst>
      <p:ext uri="{BB962C8B-B14F-4D97-AF65-F5344CB8AC3E}">
        <p14:creationId xmlns:p14="http://schemas.microsoft.com/office/powerpoint/2010/main" val="21192023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1267" name="Picture 3" descr="D:\永忠研究\開課\台大創新設計學院\201607台大開課\fig\DSC_12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5" t="17663" r="29771" b="28424"/>
          <a:stretch/>
        </p:blipFill>
        <p:spPr bwMode="auto">
          <a:xfrm>
            <a:off x="1619672" y="1556792"/>
            <a:ext cx="5760640" cy="506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2704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D:\永忠研究\開課\台大創新設計學院\201607台大開課\fig\DSC_124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25489" r="17051" b="12555"/>
          <a:stretch/>
        </p:blipFill>
        <p:spPr bwMode="auto">
          <a:xfrm>
            <a:off x="179512" y="1556792"/>
            <a:ext cx="8010331" cy="45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2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3315" name="Picture 3" descr="D:\永忠研究\開課\台大創新設計學院\201607台大開課\fig\PIR-BOYII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768"/>
            <a:ext cx="6912768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285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5" name="Picture 2" descr="D:\永忠研究\開課\台大創新設計學院\201607台大開課\fig\人體紅外線感測器(PIR Sensor)接腳圖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6572250" cy="540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4338" name="Picture 2" descr="D:\永忠研究\開課\台大創新設計學院\201607台大開課\線路圖\超音波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97376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zh-TW" altLang="zh-TW" b="1" dirty="0"/>
              <a:t>人體紅外線感測器</a:t>
            </a:r>
            <a:r>
              <a:rPr lang="en-US" altLang="zh-TW" b="1" dirty="0"/>
              <a:t>(PIR Sensor)</a:t>
            </a:r>
            <a:endParaRPr lang="zh-TW" altLang="zh-TW" b="1" dirty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257977"/>
              </p:ext>
            </p:extLst>
          </p:nvPr>
        </p:nvGraphicFramePr>
        <p:xfrm>
          <a:off x="251520" y="1412776"/>
          <a:ext cx="8568951" cy="2966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0998"/>
                <a:gridCol w="2774210"/>
                <a:gridCol w="4213743"/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effectLst/>
                          <a:latin typeface="+mn-ea"/>
                          <a:ea typeface="+mn-ea"/>
                        </a:rPr>
                        <a:t>接腳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>
                          <a:effectLst/>
                          <a:latin typeface="+mn-ea"/>
                          <a:ea typeface="+mn-ea"/>
                        </a:rPr>
                        <a:t>接腳說明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Arduino</a:t>
                      </a:r>
                      <a:r>
                        <a:rPr lang="zh-TW" sz="2800" kern="0">
                          <a:effectLst/>
                          <a:latin typeface="+mn-ea"/>
                          <a:ea typeface="+mn-ea"/>
                        </a:rPr>
                        <a:t>開發板接腳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S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Vcc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sz="2800" kern="0" dirty="0">
                          <a:effectLst/>
                          <a:latin typeface="+mn-ea"/>
                          <a:ea typeface="+mn-ea"/>
                        </a:rPr>
                        <a:t>電源</a:t>
                      </a:r>
                      <a:r>
                        <a:rPr lang="en-US" sz="2800" kern="0" dirty="0">
                          <a:effectLst/>
                          <a:latin typeface="+mn-ea"/>
                          <a:ea typeface="+mn-ea"/>
                        </a:rPr>
                        <a:t> (+5V) Arduino +5V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GND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Arduino GND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+mn-ea"/>
                          <a:ea typeface="+mn-ea"/>
                        </a:rPr>
                        <a:t>Signal</a:t>
                      </a:r>
                      <a:endParaRPr lang="zh-TW" sz="2800" kern="10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effectLst/>
                          <a:latin typeface="+mn-ea"/>
                          <a:ea typeface="+mn-ea"/>
                        </a:rPr>
                        <a:t>Arduino digital pin 7</a:t>
                      </a:r>
                      <a:endParaRPr lang="zh-TW" sz="28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/>
                </a:tc>
              </a:tr>
              <a:tr h="405765"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200" kern="0" dirty="0">
                        <a:solidFill>
                          <a:srgbClr val="000000"/>
                        </a:solidFill>
                        <a:effectLst/>
                        <a:latin typeface="新細明體"/>
                        <a:ea typeface="新細明體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1" name="Picture 1" descr="人體紅外線感測器(PIR Sensor)接腳圖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361069"/>
            <a:ext cx="2520280" cy="24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6545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BT_Car04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69581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機械車</a:t>
            </a:r>
            <a:endParaRPr kumimoji="0" lang="en-US" altLang="zh-TW" dirty="0" smtClean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idx="1"/>
          </p:nvPr>
        </p:nvSpPr>
        <p:spPr>
          <a:xfrm>
            <a:off x="468313" y="1844675"/>
            <a:ext cx="7704087" cy="3886200"/>
          </a:xfrm>
        </p:spPr>
        <p:txBody>
          <a:bodyPr/>
          <a:lstStyle/>
          <a:p>
            <a:r>
              <a:rPr lang="zh-TW" altLang="zh-TW" dirty="0"/>
              <a:t>透過機械車</a:t>
            </a:r>
            <a:r>
              <a:rPr lang="en-US" altLang="zh-TW" dirty="0"/>
              <a:t>(</a:t>
            </a:r>
            <a:r>
              <a:rPr lang="zh-TW" altLang="zh-TW" dirty="0"/>
              <a:t>自走車的材料</a:t>
            </a:r>
            <a:r>
              <a:rPr lang="en-US" altLang="zh-TW" dirty="0"/>
              <a:t>)</a:t>
            </a:r>
            <a:r>
              <a:rPr lang="zh-TW" altLang="zh-TW" dirty="0"/>
              <a:t>，使用塑膠、</a:t>
            </a:r>
            <a:r>
              <a:rPr lang="en-US" altLang="zh-TW" dirty="0"/>
              <a:t>PVC</a:t>
            </a:r>
            <a:r>
              <a:rPr lang="zh-TW" altLang="zh-TW" dirty="0"/>
              <a:t>、竹筷、冰棒筷</a:t>
            </a:r>
            <a:r>
              <a:rPr lang="en-US" altLang="zh-TW" dirty="0"/>
              <a:t>…</a:t>
            </a:r>
            <a:r>
              <a:rPr lang="zh-TW" altLang="zh-TW" dirty="0"/>
              <a:t>等，當為機械車附加機構材料，透過伺服馬達為額外機構之動力來源，使用</a:t>
            </a:r>
            <a:r>
              <a:rPr lang="en-US" altLang="zh-TW" dirty="0"/>
              <a:t>Arduino</a:t>
            </a:r>
            <a:r>
              <a:rPr lang="zh-TW" altLang="zh-TW" dirty="0"/>
              <a:t>開發板控制其動作與操控方式，並請使用藍芽通訊與手機通訊，透過現成</a:t>
            </a:r>
            <a:r>
              <a:rPr lang="en-US" altLang="zh-TW" dirty="0"/>
              <a:t>APPs</a:t>
            </a:r>
            <a:r>
              <a:rPr lang="zh-TW" altLang="zh-TW" dirty="0"/>
              <a:t>來操控變形機械車，使之機械車具有推土、雷射指引、生物入侵、距離偵測</a:t>
            </a:r>
            <a:r>
              <a:rPr lang="en-US" altLang="zh-TW" dirty="0"/>
              <a:t>…</a:t>
            </a:r>
            <a:r>
              <a:rPr lang="zh-TW" altLang="zh-TW" dirty="0"/>
              <a:t>等新功能。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012348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BT_Car04</a:t>
            </a:r>
            <a:r>
              <a:rPr lang="zh-TW" altLang="en-US" b="1" dirty="0" smtClean="0"/>
              <a:t>程式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PIRPin  6 </a:t>
            </a:r>
            <a:r>
              <a:rPr lang="it-IT" altLang="zh-TW" kern="0" dirty="0" smtClean="0">
                <a:latin typeface="標楷體" pitchFamily="65" charset="-120"/>
              </a:rPr>
              <a:t>		PIR</a:t>
            </a:r>
            <a:r>
              <a:rPr lang="zh-TW" altLang="en-US" kern="0" dirty="0" smtClean="0">
                <a:latin typeface="標楷體" pitchFamily="65" charset="-120"/>
              </a:rPr>
              <a:t>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pinMode(PIRPin</a:t>
            </a:r>
            <a:r>
              <a:rPr lang="it-IT" altLang="zh-TW" kern="0" dirty="0">
                <a:latin typeface="標楷體" pitchFamily="65" charset="-120"/>
              </a:rPr>
              <a:t>, INPUT</a:t>
            </a:r>
            <a:r>
              <a:rPr lang="it-IT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設定</a:t>
            </a:r>
            <a:r>
              <a:rPr lang="it-IT" altLang="zh-TW" kern="0" dirty="0">
                <a:latin typeface="標楷體" pitchFamily="65" charset="-120"/>
              </a:rPr>
              <a:t>PIR</a:t>
            </a:r>
            <a:r>
              <a:rPr lang="zh-TW" altLang="en-US" kern="0" dirty="0" smtClean="0">
                <a:latin typeface="標楷體" pitchFamily="65" charset="-120"/>
              </a:rPr>
              <a:t>腳位輸入</a:t>
            </a:r>
            <a:r>
              <a:rPr lang="it-IT" altLang="zh-TW" kern="0" dirty="0" smtClean="0">
                <a:latin typeface="標楷體" pitchFamily="65" charset="-120"/>
              </a:rPr>
              <a:t> 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 smtClean="0">
                <a:latin typeface="標楷體" pitchFamily="65" charset="-120"/>
              </a:rPr>
              <a:t>CheckPirSensor</a:t>
            </a:r>
            <a:r>
              <a:rPr lang="it-IT" altLang="zh-TW" kern="0" dirty="0">
                <a:latin typeface="標楷體" pitchFamily="65" charset="-120"/>
              </a:rPr>
              <a:t>()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偵測</a:t>
            </a:r>
            <a:r>
              <a:rPr lang="en-US" altLang="zh-TW" kern="0" dirty="0" smtClean="0">
                <a:latin typeface="標楷體" pitchFamily="65" charset="-120"/>
              </a:rPr>
              <a:t>PIR </a:t>
            </a:r>
            <a:r>
              <a:rPr lang="zh-TW" altLang="en-US" kern="0" dirty="0" smtClean="0">
                <a:latin typeface="標楷體" pitchFamily="65" charset="-120"/>
              </a:rPr>
              <a:t>是否有生物靠近</a:t>
            </a:r>
            <a:endParaRPr lang="it-IT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09913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雷射</a:t>
            </a:r>
            <a:r>
              <a:rPr lang="en-US" altLang="zh-TW" dirty="0" smtClean="0"/>
              <a:t>/</a:t>
            </a:r>
            <a:r>
              <a:rPr lang="zh-TW" altLang="en-US" dirty="0" smtClean="0"/>
              <a:t>燈光模組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67920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雷射</a:t>
            </a:r>
            <a:r>
              <a:rPr lang="en-US" altLang="zh-TW" dirty="0"/>
              <a:t>/</a:t>
            </a:r>
            <a:r>
              <a:rPr lang="zh-TW" altLang="en-US" dirty="0"/>
              <a:t>燈光模組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D:\永忠研究\開課\台大創新設計學院\201607台大開課\fig\雷射模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2776"/>
            <a:ext cx="4824536" cy="482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63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zh-TW" altLang="en-US" dirty="0"/>
              <a:t>雷射</a:t>
            </a:r>
            <a:r>
              <a:rPr lang="en-US" altLang="zh-TW" dirty="0"/>
              <a:t>/</a:t>
            </a:r>
            <a:r>
              <a:rPr lang="zh-TW" altLang="en-US" dirty="0"/>
              <a:t>燈光模組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D:\永忠研究\開課\台大創新設計學院\201607台大開課\線路圖\燈光雷射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973762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4445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BT_Car05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29010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BT_Car05</a:t>
            </a:r>
            <a:r>
              <a:rPr lang="zh-TW" altLang="en-US" b="1" dirty="0" smtClean="0"/>
              <a:t>程式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LaserPin  7</a:t>
            </a:r>
            <a:r>
              <a:rPr lang="it-IT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雷射或燈光腳位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pinMode(LaserPin, OUTPUT</a:t>
            </a:r>
            <a:r>
              <a:rPr lang="it-IT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zh-TW" altLang="en-US" kern="0" dirty="0">
                <a:latin typeface="標楷體" pitchFamily="65" charset="-120"/>
              </a:rPr>
              <a:t>雷射或燈光腳位</a:t>
            </a:r>
            <a:r>
              <a:rPr lang="zh-TW" altLang="en-US" kern="0" dirty="0" smtClean="0">
                <a:latin typeface="標楷體" pitchFamily="65" charset="-120"/>
              </a:rPr>
              <a:t>輸出</a:t>
            </a:r>
            <a:r>
              <a:rPr lang="it-IT" altLang="zh-TW" kern="0" dirty="0" smtClean="0">
                <a:latin typeface="標楷體" pitchFamily="65" charset="-120"/>
              </a:rPr>
              <a:t>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LaserFire(boolean FireCMD) 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開啟</a:t>
            </a:r>
            <a:r>
              <a:rPr lang="en-US" altLang="zh-TW" kern="0" dirty="0" smtClean="0">
                <a:latin typeface="標楷體" pitchFamily="65" charset="-120"/>
              </a:rPr>
              <a:t>/</a:t>
            </a:r>
            <a:r>
              <a:rPr lang="zh-TW" altLang="en-US" kern="0" dirty="0" smtClean="0">
                <a:latin typeface="標楷體" pitchFamily="65" charset="-120"/>
              </a:rPr>
              <a:t>關閉</a:t>
            </a:r>
            <a:r>
              <a:rPr lang="zh-TW" altLang="en-US" kern="0" dirty="0">
                <a:latin typeface="標楷體" pitchFamily="65" charset="-120"/>
              </a:rPr>
              <a:t>雷射或</a:t>
            </a:r>
            <a:r>
              <a:rPr lang="zh-TW" altLang="en-US" kern="0" dirty="0" smtClean="0">
                <a:latin typeface="標楷體" pitchFamily="65" charset="-120"/>
              </a:rPr>
              <a:t>燈光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it-IT" altLang="zh-TW" kern="0" dirty="0" smtClean="0">
                <a:latin typeface="標楷體" pitchFamily="65" charset="-120"/>
              </a:rPr>
              <a:t>LaserFire(true) </a:t>
            </a:r>
            <a:r>
              <a:rPr lang="it-IT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開啟雷射</a:t>
            </a:r>
            <a:r>
              <a:rPr lang="zh-TW" altLang="en-US" kern="0" dirty="0">
                <a:latin typeface="標楷體" pitchFamily="65" charset="-120"/>
              </a:rPr>
              <a:t>或燈光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it-IT" altLang="zh-TW" kern="0" dirty="0" smtClean="0">
                <a:latin typeface="標楷體" pitchFamily="65" charset="-120"/>
              </a:rPr>
              <a:t>LaserFire(false) </a:t>
            </a:r>
            <a:r>
              <a:rPr lang="it-IT" altLang="zh-TW" kern="0" dirty="0">
                <a:latin typeface="標楷體" pitchFamily="65" charset="-120"/>
              </a:rPr>
              <a:t>	</a:t>
            </a:r>
            <a:r>
              <a:rPr lang="zh-TW" altLang="en-US" kern="0" dirty="0">
                <a:latin typeface="標楷體" pitchFamily="65" charset="-120"/>
              </a:rPr>
              <a:t>關閉</a:t>
            </a:r>
            <a:r>
              <a:rPr lang="zh-TW" altLang="en-US" kern="0" dirty="0" smtClean="0">
                <a:latin typeface="標楷體" pitchFamily="65" charset="-120"/>
              </a:rPr>
              <a:t>雷射</a:t>
            </a:r>
            <a:r>
              <a:rPr lang="zh-TW" altLang="en-US" kern="0" dirty="0">
                <a:latin typeface="標楷體" pitchFamily="65" charset="-120"/>
              </a:rPr>
              <a:t>或燈光</a:t>
            </a:r>
            <a:endParaRPr lang="en-US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9755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891831-6DF9-44C7-9510-622148D65F8D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8131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535E8B4-AC3A-4C35-9182-D11E4241CDF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zh-TW" altLang="en-US" dirty="0"/>
              <a:t>聲音模組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32475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 smtClean="0"/>
              <a:t>揚聲器</a:t>
            </a:r>
            <a:r>
              <a:rPr kumimoji="0" lang="en-US" altLang="zh-TW" dirty="0" smtClean="0"/>
              <a:t>(</a:t>
            </a:r>
            <a:r>
              <a:rPr kumimoji="0" lang="zh-TW" altLang="en-US" dirty="0" smtClean="0"/>
              <a:t>喇叭</a:t>
            </a:r>
            <a:r>
              <a:rPr kumimoji="0" lang="en-US" altLang="zh-TW" dirty="0" smtClean="0"/>
              <a:t>)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D:\永忠研究\電子書\arduino 系列\RFID模組教學\Fig\小喇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2132856"/>
            <a:ext cx="6296868" cy="35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7940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kumimoji="0" lang="zh-TW" altLang="en-US" dirty="0"/>
              <a:t>揚聲器</a:t>
            </a:r>
            <a:r>
              <a:rPr kumimoji="0" lang="en-US" altLang="zh-TW" dirty="0"/>
              <a:t>(</a:t>
            </a:r>
            <a:r>
              <a:rPr kumimoji="0" lang="zh-TW" altLang="en-US" dirty="0"/>
              <a:t>喇叭</a:t>
            </a:r>
            <a:r>
              <a:rPr kumimoji="0" lang="en-US" altLang="zh-TW" dirty="0" smtClean="0"/>
              <a:t>)</a:t>
            </a:r>
            <a:r>
              <a:rPr kumimoji="0" lang="zh-TW" altLang="en-US" dirty="0" smtClean="0"/>
              <a:t> 接腳圖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D:\永忠研究\開課\台大創新設計學院\201607台大開課\線路圖\揚聲器(喇叭)連接電路圖_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5973762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515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Tone</a:t>
            </a:r>
            <a:r>
              <a:rPr lang="zh-TW" altLang="zh-TW" dirty="0"/>
              <a:t>頻率表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315454"/>
              </p:ext>
            </p:extLst>
          </p:nvPr>
        </p:nvGraphicFramePr>
        <p:xfrm>
          <a:off x="1115616" y="1700808"/>
          <a:ext cx="1744901" cy="49901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5401"/>
                <a:gridCol w="1079500"/>
              </a:tblGrid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NOTE_B3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247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262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277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294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311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330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349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370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392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415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440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NOTE_AS4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466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494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523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554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587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622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659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698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740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784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NOTE_GS5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831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880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NOTE_AS5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932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NOTE_B5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988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1047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NOTE_CS6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1109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1175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NOTE_DS6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1245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NOTE_E6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1319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  <a:tr h="12536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>
                          <a:effectLst/>
                        </a:rPr>
                        <a:t>NOTE_F6</a:t>
                      </a:r>
                      <a:endParaRPr lang="zh-TW" sz="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800" kern="0" dirty="0">
                          <a:effectLst/>
                        </a:rPr>
                        <a:t>1397</a:t>
                      </a:r>
                      <a:endParaRPr lang="zh-TW" sz="8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8125" marR="8125" marT="0" marB="0" anchor="ctr"/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37276"/>
              </p:ext>
            </p:extLst>
          </p:nvPr>
        </p:nvGraphicFramePr>
        <p:xfrm>
          <a:off x="4932040" y="1700808"/>
          <a:ext cx="2458724" cy="4647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611"/>
                <a:gridCol w="1521113"/>
              </a:tblGrid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1480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1568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1661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1760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NOTE_AS6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1865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NOTE_B6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1976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2093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2217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2349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2489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NOTE_E7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2637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2794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NOTE_FS7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2960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3136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NOTE_GS7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3322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3520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NOTE_AS7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3729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NOTE_B7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3951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4186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NOTE_CS8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4435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4699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  <a:tr h="176645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NOTE_DS8</a:t>
                      </a:r>
                      <a:endParaRPr lang="zh-TW" sz="105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4978</a:t>
                      </a:r>
                      <a:endParaRPr lang="zh-TW" sz="105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1449" marR="11449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9284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6462326" y="6371302"/>
            <a:ext cx="21336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B906A10-E672-44F0-B217-C4F1031A08F5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221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0F45890-DA0C-47FB-B88F-5A8F53AEFAB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4" name="Picture 2" descr="DSC_87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7912263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 descr="1387356672-11683566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48680"/>
            <a:ext cx="4536504" cy="60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推土机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192183" cy="476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雷射筆讓貓貓好瘋狂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92327"/>
            <a:ext cx="7920880" cy="492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870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/>
            <a:r>
              <a:rPr lang="en-US" altLang="zh-TW" dirty="0"/>
              <a:t>Tone</a:t>
            </a:r>
            <a:r>
              <a:rPr lang="zh-TW" altLang="zh-TW" dirty="0"/>
              <a:t>音階頻率對照表</a:t>
            </a:r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08201"/>
              </p:ext>
            </p:extLst>
          </p:nvPr>
        </p:nvGraphicFramePr>
        <p:xfrm>
          <a:off x="2115820" y="1412777"/>
          <a:ext cx="6056580" cy="46805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6055"/>
                <a:gridCol w="1456055"/>
                <a:gridCol w="3144470"/>
              </a:tblGrid>
              <a:tr h="564993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音階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常態變數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頻率</a:t>
                      </a:r>
                      <a:r>
                        <a:rPr lang="en-US" sz="1800" kern="100">
                          <a:effectLst/>
                        </a:rPr>
                        <a:t>(Frequency (Hz))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262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330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349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392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440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低音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494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523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587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659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698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784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880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中音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988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1047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NOTE_D6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1175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NOTE_E6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1319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Fa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NOTE_F6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1397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So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NOTE_G6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1568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La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NOTE_A6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1760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高音</a:t>
                      </a: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NOTE_B6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1976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  <a:tr h="187069"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TW" sz="1800" kern="100">
                          <a:effectLst/>
                        </a:rPr>
                        <a:t>高高音</a:t>
                      </a:r>
                      <a:r>
                        <a:rPr lang="en-US" sz="1800" kern="100">
                          <a:effectLst/>
                        </a:rPr>
                        <a:t>Do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NOTE_C7</a:t>
                      </a:r>
                      <a:endParaRPr lang="zh-TW" sz="1800" kern="10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2093</a:t>
                      </a:r>
                      <a:endParaRPr lang="zh-TW" sz="1800" kern="100" dirty="0">
                        <a:effectLst/>
                        <a:latin typeface="Times New Roman"/>
                        <a:ea typeface="新細明體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632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609600" indent="-609600" algn="ctr" eaLnBrk="1" hangingPunct="1"/>
            <a:r>
              <a:rPr lang="en-US" altLang="zh-TW" dirty="0"/>
              <a:t>Arduino </a:t>
            </a:r>
            <a:r>
              <a:rPr lang="zh-TW" altLang="zh-TW" dirty="0"/>
              <a:t>喇吧接線圖</a:t>
            </a:r>
            <a:endParaRPr kumimoji="0" lang="en-US" altLang="zh-TW" dirty="0" smtClean="0"/>
          </a:p>
        </p:txBody>
      </p:sp>
      <p:sp>
        <p:nvSpPr>
          <p:cNvPr id="819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CE14F24-06A0-4788-AD6B-ED5CDD32B98B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819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D59C58-0245-4385-917C-251C0EBD566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pic>
        <p:nvPicPr>
          <p:cNvPr id="22529" name="Picture 1" descr="speaker_sc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93641"/>
            <a:ext cx="5663412" cy="502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632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smtClean="0"/>
              <a:t>BT_Car06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9239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smtClean="0"/>
              <a:t>BT_Car05</a:t>
            </a:r>
            <a:r>
              <a:rPr lang="zh-TW" altLang="en-US" b="1" dirty="0" smtClean="0"/>
              <a:t>程式</a:t>
            </a:r>
            <a:r>
              <a:rPr lang="zh-TW" altLang="en-US" b="1" dirty="0" smtClean="0"/>
              <a:t>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#include </a:t>
            </a:r>
            <a:r>
              <a:rPr lang="it-IT" altLang="zh-TW" kern="0" dirty="0" smtClean="0">
                <a:latin typeface="標楷體" pitchFamily="65" charset="-120"/>
              </a:rPr>
              <a:t>“pitch.h”	</a:t>
            </a:r>
            <a:r>
              <a:rPr lang="zh-TW" altLang="en-US" kern="0" dirty="0" smtClean="0">
                <a:latin typeface="標楷體" pitchFamily="65" charset="-120"/>
              </a:rPr>
              <a:t>音階資料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#define SpeakerPin  7 </a:t>
            </a:r>
            <a:r>
              <a:rPr lang="it-IT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設定揚聲器腳位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pinMode(SpeakerPin, OUTPUT</a:t>
            </a:r>
            <a:r>
              <a:rPr lang="it-IT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設定揚聲器</a:t>
            </a:r>
            <a:r>
              <a:rPr lang="zh-TW" altLang="en-US" kern="0" dirty="0" smtClean="0">
                <a:latin typeface="標楷體" pitchFamily="65" charset="-120"/>
              </a:rPr>
              <a:t>輸出</a:t>
            </a:r>
            <a:r>
              <a:rPr lang="it-IT" altLang="zh-TW" kern="0" dirty="0" smtClean="0">
                <a:latin typeface="標楷體" pitchFamily="65" charset="-120"/>
              </a:rPr>
              <a:t>  </a:t>
            </a:r>
            <a:endParaRPr lang="it-IT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it-IT" altLang="zh-TW" kern="0" dirty="0">
                <a:latin typeface="標楷體" pitchFamily="65" charset="-120"/>
              </a:rPr>
              <a:t>SoundOn</a:t>
            </a:r>
            <a:r>
              <a:rPr lang="it-IT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 發出聲音</a:t>
            </a:r>
            <a:endParaRPr lang="en-US" altLang="zh-TW" kern="0" dirty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93850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專題開發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154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分組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84303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分組規則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628800"/>
            <a:ext cx="8229600" cy="4537050"/>
          </a:xfrm>
        </p:spPr>
        <p:txBody>
          <a:bodyPr/>
          <a:lstStyle/>
          <a:p>
            <a:r>
              <a:rPr lang="zh-TW" altLang="en-US" sz="2800" dirty="0" smtClean="0">
                <a:latin typeface="+mn-ea"/>
              </a:rPr>
              <a:t>一組三人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</a:t>
            </a:r>
            <a:r>
              <a:rPr lang="zh-TW" altLang="en-US" sz="2800" dirty="0" smtClean="0">
                <a:latin typeface="+mn-ea"/>
              </a:rPr>
              <a:t>組以機械車為主體，自行選擇擴增感測器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每組自行</a:t>
            </a:r>
            <a:r>
              <a:rPr lang="zh-TW" altLang="en-US" sz="2800" dirty="0" smtClean="0">
                <a:latin typeface="+mn-ea"/>
              </a:rPr>
              <a:t>選擇要做甚麼主題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</a:t>
            </a:r>
            <a:r>
              <a:rPr lang="zh-TW" altLang="en-US" sz="2800" dirty="0" smtClean="0">
                <a:latin typeface="+mn-ea"/>
              </a:rPr>
              <a:t>組自行決定需要那些機構要設計、組裝</a:t>
            </a:r>
            <a:endParaRPr lang="en-US" altLang="zh-TW" sz="2800" dirty="0" smtClean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每</a:t>
            </a:r>
            <a:r>
              <a:rPr lang="zh-TW" altLang="en-US" sz="2800" dirty="0" smtClean="0">
                <a:latin typeface="+mn-ea"/>
              </a:rPr>
              <a:t>組由主題決定擴增機構與對應感測器，決定增加那些功能，並套入感測器模組，並說明情境，與欲達成目標有哪些</a:t>
            </a:r>
            <a:endParaRPr lang="en-US" altLang="zh-TW" sz="2800" dirty="0" smtClean="0">
              <a:latin typeface="+mn-ea"/>
            </a:endParaRPr>
          </a:p>
          <a:p>
            <a:r>
              <a:rPr lang="en-US" altLang="zh-TW" sz="2800" dirty="0" smtClean="0">
                <a:latin typeface="+mn-ea"/>
              </a:rPr>
              <a:t>DEMO</a:t>
            </a:r>
          </a:p>
          <a:p>
            <a:r>
              <a:rPr lang="zh-TW" altLang="en-US" sz="2800" dirty="0">
                <a:latin typeface="+mn-ea"/>
              </a:rPr>
              <a:t>評分</a:t>
            </a:r>
            <a:endParaRPr lang="en-US" altLang="zh-TW" sz="2800" dirty="0" smtClean="0">
              <a:latin typeface="+mn-ea"/>
            </a:endParaRPr>
          </a:p>
          <a:p>
            <a:endParaRPr lang="zh-TW" altLang="en-US" sz="2800" dirty="0" smtClean="0">
              <a:latin typeface="+mn-ea"/>
            </a:endParaRPr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+mn-ea"/>
                <a:ea typeface="+mn-ea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 smtClean="0">
              <a:latin typeface="+mn-ea"/>
              <a:ea typeface="+mn-ea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+mn-ea"/>
                <a:ea typeface="+mn-ea"/>
              </a:rPr>
              <a:t>2014/10/22</a:t>
            </a:r>
          </a:p>
        </p:txBody>
      </p:sp>
    </p:spTree>
    <p:extLst>
      <p:ext uri="{BB962C8B-B14F-4D97-AF65-F5344CB8AC3E}">
        <p14:creationId xmlns:p14="http://schemas.microsoft.com/office/powerpoint/2010/main" val="6837997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3212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自我介紹</a:t>
            </a:r>
          </a:p>
        </p:txBody>
      </p:sp>
      <p:sp>
        <p:nvSpPr>
          <p:cNvPr id="130051" name="內容版面配置區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4824412"/>
          </a:xfrm>
        </p:spPr>
        <p:txBody>
          <a:bodyPr/>
          <a:lstStyle/>
          <a:p>
            <a:r>
              <a:rPr lang="zh-TW" altLang="zh-TW" b="1" dirty="0" smtClean="0"/>
              <a:t>曹永忠</a:t>
            </a:r>
            <a:r>
              <a:rPr lang="en-US" altLang="zh-TW" b="1" dirty="0" smtClean="0"/>
              <a:t> (Yung-Chung </a:t>
            </a:r>
            <a:r>
              <a:rPr lang="en-US" altLang="zh-TW" b="1" dirty="0" err="1" smtClean="0"/>
              <a:t>Tsao</a:t>
            </a:r>
            <a:r>
              <a:rPr lang="en-US" altLang="zh-TW" b="1" dirty="0" smtClean="0"/>
              <a:t>) </a:t>
            </a:r>
            <a:r>
              <a:rPr lang="zh-TW" altLang="zh-TW" b="1" dirty="0" smtClean="0"/>
              <a:t>，</a:t>
            </a:r>
            <a:r>
              <a:rPr lang="zh-TW" altLang="zh-TW" dirty="0" smtClean="0"/>
              <a:t>目前為自由作家，專研於軟體工程、軟體開發與設計、物件導向程式設計，商品攝影及人像攝影。長期投入資訊系統設計與開發、企業應用系統開發、軟體工程、新產品開發管理、商品及人像攝影等領域，並持續發表作品及相關專業著作。</a:t>
            </a:r>
          </a:p>
          <a:p>
            <a:r>
              <a:rPr lang="en-US" altLang="zh-TW" sz="1800" dirty="0" err="1" smtClean="0"/>
              <a:t>Email:</a:t>
            </a:r>
            <a:r>
              <a:rPr lang="en-US" altLang="zh-TW" sz="1800" u="sng" dirty="0" err="1" smtClean="0">
                <a:hlinkClick r:id="rId3"/>
              </a:rPr>
              <a:t>prgbruce@gmail.com</a:t>
            </a:r>
            <a:endParaRPr lang="zh-TW" altLang="zh-TW" sz="1800" dirty="0" smtClean="0"/>
          </a:p>
          <a:p>
            <a:r>
              <a:rPr lang="en-US" altLang="zh-TW" sz="1800" dirty="0" smtClean="0"/>
              <a:t>Line ID</a:t>
            </a:r>
            <a:r>
              <a:rPr lang="zh-TW" altLang="zh-TW" sz="1800" dirty="0" smtClean="0"/>
              <a:t>：</a:t>
            </a:r>
            <a:r>
              <a:rPr lang="en-US" altLang="zh-TW" sz="1800" dirty="0" err="1" smtClean="0"/>
              <a:t>dr.brucetsao</a:t>
            </a:r>
            <a:endParaRPr lang="zh-TW" altLang="zh-TW" sz="1800" dirty="0" smtClean="0"/>
          </a:p>
          <a:p>
            <a:r>
              <a:rPr lang="zh-TW" altLang="zh-TW" sz="1800" dirty="0" smtClean="0"/>
              <a:t>部落格：</a:t>
            </a:r>
            <a:r>
              <a:rPr lang="en-US" altLang="zh-TW" sz="1800" u="sng" dirty="0" smtClean="0">
                <a:hlinkClick r:id="rId4"/>
              </a:rPr>
              <a:t>http://taiwanLinkIt ONE.blogspot.tw/</a:t>
            </a:r>
            <a:endParaRPr lang="zh-TW" altLang="zh-TW" sz="1800" dirty="0" smtClean="0"/>
          </a:p>
          <a:p>
            <a:r>
              <a:rPr lang="zh-TW" altLang="zh-TW" sz="1800" dirty="0" smtClean="0"/>
              <a:t>範例原始碼網址：</a:t>
            </a:r>
            <a:r>
              <a:rPr lang="en-US" altLang="zh-TW" sz="1800" u="sng" dirty="0">
                <a:hlinkClick r:id="rId5"/>
              </a:rPr>
              <a:t>https://</a:t>
            </a:r>
            <a:r>
              <a:rPr lang="en-US" altLang="zh-TW" sz="1800" u="sng" dirty="0" smtClean="0">
                <a:hlinkClick r:id="rId5"/>
              </a:rPr>
              <a:t>github.com/brucetsao/BruceCourses/tree/master/20160728_NTU</a:t>
            </a:r>
            <a:endParaRPr lang="en-US" altLang="zh-TW" sz="1800" u="sng" dirty="0" smtClean="0"/>
          </a:p>
          <a:p>
            <a:r>
              <a:rPr lang="zh-TW" altLang="zh-TW" sz="1800" dirty="0" smtClean="0"/>
              <a:t>臉書社群</a:t>
            </a:r>
            <a:r>
              <a:rPr lang="en-US" altLang="zh-TW" sz="1800" dirty="0" smtClean="0"/>
              <a:t>(</a:t>
            </a:r>
            <a:r>
              <a:rPr lang="en-US" altLang="zh-TW" sz="1800" dirty="0" err="1" smtClean="0"/>
              <a:t>Arduino.Taiwan</a:t>
            </a:r>
            <a:r>
              <a:rPr lang="en-US" altLang="zh-TW" sz="1800" dirty="0" smtClean="0"/>
              <a:t>)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6"/>
              </a:rPr>
              <a:t>https://www.facebook.com/groups/Arduino.Taiwan/</a:t>
            </a:r>
            <a:endParaRPr lang="zh-TW" altLang="zh-TW" sz="1800" dirty="0" smtClean="0"/>
          </a:p>
          <a:p>
            <a:r>
              <a:rPr lang="zh-TW" altLang="zh-TW" sz="1800" dirty="0" smtClean="0"/>
              <a:t>活動官網：</a:t>
            </a:r>
            <a:r>
              <a:rPr lang="en-US" altLang="zh-TW" sz="1800" u="sng" dirty="0" smtClean="0">
                <a:hlinkClick r:id="rId7"/>
              </a:rPr>
              <a:t>http://Arduino.kktix.cc/</a:t>
            </a:r>
            <a:endParaRPr lang="zh-TW" altLang="zh-TW" sz="1800" dirty="0" smtClean="0"/>
          </a:p>
          <a:p>
            <a:r>
              <a:rPr lang="en-US" altLang="zh-TW" sz="1800" dirty="0" err="1" smtClean="0"/>
              <a:t>Youtube</a:t>
            </a:r>
            <a:r>
              <a:rPr lang="zh-TW" altLang="zh-TW" sz="1800" dirty="0" smtClean="0"/>
              <a:t>：</a:t>
            </a:r>
            <a:r>
              <a:rPr lang="en-US" altLang="zh-TW" sz="1800" u="sng" dirty="0" smtClean="0">
                <a:hlinkClick r:id="rId8"/>
              </a:rPr>
              <a:t>https://www.youtube.com/channel/UCcYG2yY_u0m1aotcA4hrRgQ</a:t>
            </a:r>
            <a:endParaRPr lang="zh-TW" altLang="en-US" sz="1800" dirty="0" smtClean="0"/>
          </a:p>
        </p:txBody>
      </p:sp>
      <p:sp>
        <p:nvSpPr>
          <p:cNvPr id="130052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E7F0DF7-B586-491F-8CEC-31E5B8D6B14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0053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0054" name="Picture 6" descr="D:\永忠研究\經履歷資料\名片\名片印刷_曹永忠1040304\名片印刷檔\Line_dr_brucetsao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017838"/>
            <a:ext cx="1076325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投影片編號版面配置區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D84F2DD-4C58-4869-9FE0-50F1F40150F7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31076" name="日期版面配置區 4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1200" smtClean="0">
                <a:latin typeface="Arial" charset="0"/>
                <a:ea typeface="新細明體" pitchFamily="18" charset="-120"/>
              </a:rPr>
              <a:t>2014/10/22</a:t>
            </a:r>
          </a:p>
        </p:txBody>
      </p:sp>
      <p:pic>
        <p:nvPicPr>
          <p:cNvPr id="131077" name="Picture 2" descr="D:\永忠研究\經履歷資料\mylogo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205038"/>
            <a:ext cx="6842125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模組篇</a:t>
            </a:r>
            <a:endParaRPr lang="zh-TW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9401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81B8770-D0B4-42E2-935C-33BAB9C7927E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5235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8445FE-F66D-4783-96EF-786D101CB18E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舵機篇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41171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常見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SG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90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Picture 2" descr="D:\永忠研究\開課\台大創新設計學院\201607台大開課\fig\SG9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1" b="23295"/>
          <a:stretch/>
        </p:blipFill>
        <p:spPr bwMode="auto">
          <a:xfrm>
            <a:off x="1403648" y="1934817"/>
            <a:ext cx="6212632" cy="33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628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常見</a:t>
            </a: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MG 995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050" name="Picture 2" descr="D:\永忠研究\開課\台大創新設計學院\201607台大開課\fig\MG99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1" b="9902"/>
          <a:stretch/>
        </p:blipFill>
        <p:spPr bwMode="auto">
          <a:xfrm>
            <a:off x="1475656" y="1656522"/>
            <a:ext cx="6629400" cy="450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232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15E9F92-9440-469D-A7E7-087393BD12E0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96259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8F8E106-D2C0-4540-8D40-0418F7E22451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2016/7/28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565150"/>
            <a:ext cx="8229600" cy="8382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舵機機構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075" name="Picture 3" descr="舵機拆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64906"/>
            <a:ext cx="785227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0497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9626</TotalTime>
  <Words>1055</Words>
  <Application>Microsoft Office PowerPoint</Application>
  <PresentationFormat>如螢幕大小 (4:3)</PresentationFormat>
  <Paragraphs>478</Paragraphs>
  <Slides>49</Slides>
  <Notes>49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0" baseType="lpstr">
      <vt:lpstr>Pixel</vt:lpstr>
      <vt:lpstr>創意變形車設計 擴充模組控制介紹</vt:lpstr>
      <vt:lpstr> 大 綱</vt:lpstr>
      <vt:lpstr>機械車</vt:lpstr>
      <vt:lpstr>PowerPoint 簡報</vt:lpstr>
      <vt:lpstr>模組篇</vt:lpstr>
      <vt:lpstr>舵機篇</vt:lpstr>
      <vt:lpstr>常見SG 90</vt:lpstr>
      <vt:lpstr>常見MG 995</vt:lpstr>
      <vt:lpstr>舵機機構</vt:lpstr>
      <vt:lpstr>舵機轉速簡圖</vt:lpstr>
      <vt:lpstr>簡易舵機控制線路圖</vt:lpstr>
      <vt:lpstr>開啟程式BT_Car02</vt:lpstr>
      <vt:lpstr>BT_Car02程式重點解說</vt:lpstr>
      <vt:lpstr>超音波感測模組</vt:lpstr>
      <vt:lpstr>SR-04 正面</vt:lpstr>
      <vt:lpstr>SR-04 背面</vt:lpstr>
      <vt:lpstr>超音波測距模組規格(HC-SR04)</vt:lpstr>
      <vt:lpstr>HC-SR04超音波模組接腳表</vt:lpstr>
      <vt:lpstr>HC-SR04超音波模組接腳圖</vt:lpstr>
      <vt:lpstr>開啟程式BT_Car03</vt:lpstr>
      <vt:lpstr>BT_Car03程式重點解說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人體紅外線感測器(PIR Sensor)</vt:lpstr>
      <vt:lpstr>開啟程式BT_Car04</vt:lpstr>
      <vt:lpstr>BT_Car04程式重點解說</vt:lpstr>
      <vt:lpstr>雷射/燈光模組</vt:lpstr>
      <vt:lpstr>雷射/燈光模組</vt:lpstr>
      <vt:lpstr>雷射/燈光模組</vt:lpstr>
      <vt:lpstr>開啟程式BT_Car05</vt:lpstr>
      <vt:lpstr>BT_Car05程式重點解說</vt:lpstr>
      <vt:lpstr>聲音模組</vt:lpstr>
      <vt:lpstr>揚聲器(喇叭)</vt:lpstr>
      <vt:lpstr>揚聲器(喇叭) 接腳圖</vt:lpstr>
      <vt:lpstr>Tone頻率表</vt:lpstr>
      <vt:lpstr>Tone音階頻率對照表</vt:lpstr>
      <vt:lpstr>Arduino 喇吧接線圖</vt:lpstr>
      <vt:lpstr>開啟程式BT_Car06</vt:lpstr>
      <vt:lpstr>BT_Car05程式重點解說</vt:lpstr>
      <vt:lpstr>專題開發</vt:lpstr>
      <vt:lpstr>分組</vt:lpstr>
      <vt:lpstr>分組規則</vt:lpstr>
      <vt:lpstr>Q  &amp;  A</vt:lpstr>
      <vt:lpstr>自我介紹</vt:lpstr>
      <vt:lpstr>PowerPoint 簡報</vt:lpstr>
    </vt:vector>
  </TitlesOfParts>
  <Company>靜宜大學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創意變形車設計(擴充模組控制介紹)</dc:title>
  <dc:subject>開發版安裝與程式介紹</dc:subject>
  <dc:creator>曹永忠</dc:creator>
  <cp:keywords>擴充模組控制介紹</cp:keywords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746</cp:revision>
  <cp:lastPrinted>2016-05-25T11:54:26Z</cp:lastPrinted>
  <dcterms:created xsi:type="dcterms:W3CDTF">2003-11-29T08:49:29Z</dcterms:created>
  <dcterms:modified xsi:type="dcterms:W3CDTF">2016-07-27T22:26:50Z</dcterms:modified>
</cp:coreProperties>
</file>